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3"/>
  </p:notesMasterIdLst>
  <p:handoutMasterIdLst>
    <p:handoutMasterId r:id="rId44"/>
  </p:handoutMasterIdLst>
  <p:sldIdLst>
    <p:sldId id="585" r:id="rId2"/>
    <p:sldId id="560" r:id="rId3"/>
    <p:sldId id="513" r:id="rId4"/>
    <p:sldId id="576" r:id="rId5"/>
    <p:sldId id="574" r:id="rId6"/>
    <p:sldId id="514" r:id="rId7"/>
    <p:sldId id="559" r:id="rId8"/>
    <p:sldId id="577" r:id="rId9"/>
    <p:sldId id="517" r:id="rId10"/>
    <p:sldId id="521" r:id="rId11"/>
    <p:sldId id="416" r:id="rId12"/>
    <p:sldId id="375" r:id="rId13"/>
    <p:sldId id="406" r:id="rId14"/>
    <p:sldId id="407" r:id="rId15"/>
    <p:sldId id="408" r:id="rId16"/>
    <p:sldId id="376" r:id="rId17"/>
    <p:sldId id="377" r:id="rId18"/>
    <p:sldId id="409" r:id="rId19"/>
    <p:sldId id="553" r:id="rId20"/>
    <p:sldId id="522" r:id="rId21"/>
    <p:sldId id="523" r:id="rId22"/>
    <p:sldId id="524" r:id="rId23"/>
    <p:sldId id="571" r:id="rId24"/>
    <p:sldId id="525" r:id="rId25"/>
    <p:sldId id="526" r:id="rId26"/>
    <p:sldId id="587" r:id="rId27"/>
    <p:sldId id="579" r:id="rId28"/>
    <p:sldId id="527" r:id="rId29"/>
    <p:sldId id="529" r:id="rId30"/>
    <p:sldId id="568" r:id="rId31"/>
    <p:sldId id="588" r:id="rId32"/>
    <p:sldId id="561" r:id="rId33"/>
    <p:sldId id="572" r:id="rId34"/>
    <p:sldId id="562" r:id="rId35"/>
    <p:sldId id="589" r:id="rId36"/>
    <p:sldId id="563" r:id="rId37"/>
    <p:sldId id="591" r:id="rId38"/>
    <p:sldId id="570" r:id="rId39"/>
    <p:sldId id="531" r:id="rId40"/>
    <p:sldId id="432" r:id="rId41"/>
    <p:sldId id="533" r:id="rId42"/>
  </p:sldIdLst>
  <p:sldSz cx="12192000" cy="6858000"/>
  <p:notesSz cx="7315200" cy="96012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7" autoAdjust="0"/>
    <p:restoredTop sz="72710" autoAdjust="0"/>
  </p:normalViewPr>
  <p:slideViewPr>
    <p:cSldViewPr>
      <p:cViewPr varScale="1">
        <p:scale>
          <a:sx n="63" d="100"/>
          <a:sy n="63" d="100"/>
        </p:scale>
        <p:origin x="10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Restrictaions</a:t>
            </a:r>
            <a:r>
              <a:rPr lang="en-US" dirty="0"/>
              <a:t> on domains - unary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97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– all solutions at the bottom, worst possible case traverse the entire tree</a:t>
            </a:r>
          </a:p>
          <a:p>
            <a:r>
              <a:rPr lang="en-US" dirty="0"/>
              <a:t>DFS – </a:t>
            </a:r>
            <a:r>
              <a:rPr lang="en-US" dirty="0" err="1"/>
              <a:t>podobro</a:t>
            </a:r>
            <a:r>
              <a:rPr lang="en-US" dirty="0"/>
              <a:t> no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</a:t>
            </a:r>
            <a:r>
              <a:rPr lang="en-US" dirty="0"/>
              <a:t> </a:t>
            </a:r>
            <a:r>
              <a:rPr lang="en-US" dirty="0" err="1"/>
              <a:t>otkriva</a:t>
            </a:r>
            <a:r>
              <a:rPr lang="en-US" dirty="0"/>
              <a:t> deka </a:t>
            </a:r>
            <a:r>
              <a:rPr lang="en-US" dirty="0" err="1"/>
              <a:t>nesto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red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3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blue and propagate the constraint to neighboring ones</a:t>
            </a:r>
          </a:p>
          <a:p>
            <a:r>
              <a:rPr lang="en-US" dirty="0" err="1"/>
              <a:t>Nema</a:t>
            </a:r>
            <a:r>
              <a:rPr lang="en-US" dirty="0"/>
              <a:t> da primetime se </a:t>
            </a:r>
            <a:r>
              <a:rPr lang="en-US" dirty="0" err="1"/>
              <a:t>dodeka</a:t>
            </a:r>
            <a:r>
              <a:rPr lang="en-US" dirty="0"/>
              <a:t> ne </a:t>
            </a:r>
            <a:r>
              <a:rPr lang="en-US" dirty="0" err="1"/>
              <a:t>napravime</a:t>
            </a:r>
            <a:r>
              <a:rPr lang="en-US" dirty="0"/>
              <a:t> assign than backtrack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Treba</a:t>
            </a:r>
            <a:r>
              <a:rPr lang="en-US" dirty="0"/>
              <a:t> site </a:t>
            </a:r>
            <a:r>
              <a:rPr lang="en-US" dirty="0" err="1"/>
              <a:t>promenlivi</a:t>
            </a:r>
            <a:r>
              <a:rPr lang="en-US" dirty="0"/>
              <a:t> da se </a:t>
            </a:r>
            <a:r>
              <a:rPr lang="en-US" dirty="0" err="1"/>
              <a:t>dodelat</a:t>
            </a:r>
            <a:r>
              <a:rPr lang="en-US" dirty="0"/>
              <a:t>, </a:t>
            </a:r>
            <a:r>
              <a:rPr lang="en-US" dirty="0" err="1"/>
              <a:t>podobro</a:t>
            </a:r>
            <a:r>
              <a:rPr lang="en-US" dirty="0"/>
              <a:t> da se </a:t>
            </a:r>
            <a:r>
              <a:rPr lang="en-US" dirty="0" err="1"/>
              <a:t>soocime</a:t>
            </a:r>
            <a:r>
              <a:rPr lang="en-US" dirty="0"/>
              <a:t> so </a:t>
            </a:r>
            <a:r>
              <a:rPr lang="en-US" dirty="0" err="1"/>
              <a:t>poteskite</a:t>
            </a:r>
            <a:r>
              <a:rPr lang="en-US" dirty="0"/>
              <a:t> </a:t>
            </a:r>
            <a:r>
              <a:rPr lang="en-US" dirty="0" err="1"/>
              <a:t>situacii</a:t>
            </a:r>
            <a:r>
              <a:rPr lang="mk-MK" dirty="0"/>
              <a:t> порано</a:t>
            </a:r>
            <a:endParaRPr lang="en-US" dirty="0"/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6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FB46500-2789-8C4B-8626-9BA4256C6C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5AA95F-1EB7-C84D-B772-6693E92C1761}" type="slidenum">
              <a:rPr lang="en-US" altLang="en-US" sz="1300" smtClean="0"/>
              <a:pPr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7D534D64-784C-8841-AF25-EBAF15D0C3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782F5732-1B89-5C43-9DF1-5DB705DFB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MRV heuristic doesn't help at all in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choosing the first region to color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Australia, because initially every region has three legal colors. In this case, the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degree heuristic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comes in handy. I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It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Attempts To Reduce The Branching Factor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on future choices by selecting the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variable that is involved in the largest number of constraints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on other unassigned variables. In Figure 5.1, SA is the variable with highest degree, 5; the other variables have degree 2 or 3, except for T, which has 0.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 fact,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once SA is chosen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applying the degree heuristic solves the - problem without any false steps </a:t>
            </a:r>
          </a:p>
          <a:p>
            <a:endParaRPr lang="en-GB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88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charset="-128"/>
              </a:rPr>
              <a:t>leaves the maximum flexibility for subsequent variable assignments</a:t>
            </a:r>
          </a:p>
          <a:p>
            <a:r>
              <a:rPr lang="en-US" dirty="0" err="1"/>
              <a:t>Prethodno</a:t>
            </a:r>
            <a:r>
              <a:rPr lang="en-US" dirty="0"/>
              <a:t> </a:t>
            </a:r>
            <a:r>
              <a:rPr lang="en-US" dirty="0" err="1"/>
              <a:t>baravme</a:t>
            </a:r>
            <a:r>
              <a:rPr lang="en-US" dirty="0"/>
              <a:t> </a:t>
            </a:r>
            <a:r>
              <a:rPr lang="en-US" dirty="0" err="1"/>
              <a:t>najteska</a:t>
            </a:r>
            <a:r>
              <a:rPr lang="en-US" dirty="0"/>
              <a:t> </a:t>
            </a:r>
            <a:r>
              <a:rPr lang="en-US" dirty="0" err="1"/>
              <a:t>promenliva</a:t>
            </a:r>
            <a:r>
              <a:rPr lang="en-US" dirty="0"/>
              <a:t> </a:t>
            </a:r>
            <a:r>
              <a:rPr lang="en-US" dirty="0" err="1"/>
              <a:t>sega</a:t>
            </a:r>
            <a:r>
              <a:rPr lang="en-US" dirty="0"/>
              <a:t> </a:t>
            </a:r>
            <a:r>
              <a:rPr lang="en-US" dirty="0" err="1"/>
              <a:t>izberi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e </a:t>
            </a:r>
            <a:r>
              <a:rPr lang="en-US" dirty="0" err="1"/>
              <a:t>najlesen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mk-MK" dirty="0"/>
              <a:t>з</a:t>
            </a:r>
            <a:r>
              <a:rPr lang="en-US" dirty="0" err="1"/>
              <a:t>bor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8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Xij</a:t>
            </a:r>
            <a:r>
              <a:rPr lang="en-US" dirty="0"/>
              <a:t> se </a:t>
            </a:r>
            <a:r>
              <a:rPr lang="en-US" dirty="0" err="1"/>
              <a:t>poziciite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tablata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postavi</a:t>
            </a:r>
            <a:r>
              <a:rPr lang="en-US" dirty="0"/>
              <a:t> </a:t>
            </a:r>
            <a:r>
              <a:rPr lang="en-US" dirty="0" err="1"/>
              <a:t>kralicataex</a:t>
            </a:r>
            <a:r>
              <a:rPr lang="en-US" dirty="0"/>
              <a:t>. 4x4</a:t>
            </a:r>
          </a:p>
          <a:p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vrdnosti</a:t>
            </a:r>
            <a:r>
              <a:rPr lang="en-US" dirty="0"/>
              <a:t>: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kralica</a:t>
            </a:r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smees</a:t>
            </a:r>
            <a:r>
              <a:rPr lang="en-US" dirty="0"/>
              <a:t> da </a:t>
            </a:r>
            <a:r>
              <a:rPr lang="en-US" dirty="0" err="1"/>
              <a:t>imas</a:t>
            </a:r>
            <a:r>
              <a:rPr lang="en-US" dirty="0"/>
              <a:t> </a:t>
            </a:r>
            <a:r>
              <a:rPr lang="en-US" dirty="0" err="1"/>
              <a:t>moznost</a:t>
            </a:r>
            <a:r>
              <a:rPr lang="en-US" dirty="0"/>
              <a:t> da </a:t>
            </a:r>
            <a:r>
              <a:rPr lang="en-US" dirty="0" err="1"/>
              <a:t>napagjas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, </a:t>
            </a:r>
            <a:r>
              <a:rPr lang="en-US" dirty="0" err="1"/>
              <a:t>horizontalno</a:t>
            </a:r>
            <a:r>
              <a:rPr lang="en-US" dirty="0"/>
              <a:t>,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r>
              <a:rPr lang="en-US" dirty="0"/>
              <a:t>(0,0) e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zatoa</a:t>
            </a:r>
            <a:r>
              <a:rPr lang="en-US" dirty="0"/>
              <a:t> e </a:t>
            </a:r>
            <a:r>
              <a:rPr lang="en-US" dirty="0" err="1"/>
              <a:t>potreben</a:t>
            </a:r>
            <a:r>
              <a:rPr lang="en-US" dirty="0"/>
              <a:t> </a:t>
            </a:r>
            <a:r>
              <a:rPr lang="en-US" dirty="0" err="1"/>
              <a:t>dopolnitelen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so </a:t>
            </a:r>
            <a:r>
              <a:rPr lang="en-US" dirty="0" err="1"/>
              <a:t>sumata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site N </a:t>
            </a:r>
            <a:r>
              <a:rPr lang="en-US" dirty="0" err="1"/>
              <a:t>kralici</a:t>
            </a:r>
            <a:r>
              <a:rPr lang="en-US" dirty="0"/>
              <a:t> se </a:t>
            </a:r>
            <a:r>
              <a:rPr lang="en-US" dirty="0" err="1"/>
              <a:t>postaveni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mesto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sprotivnost</a:t>
            </a:r>
            <a:r>
              <a:rPr lang="en-US" dirty="0"/>
              <a:t> so </a:t>
            </a:r>
            <a:r>
              <a:rPr lang="en-US" dirty="0" err="1"/>
              <a:t>uslovite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4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Koristime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deka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kralica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</a:t>
            </a:r>
            <a:r>
              <a:rPr lang="en-US" dirty="0"/>
              <a:t> red</a:t>
            </a:r>
          </a:p>
          <a:p>
            <a:r>
              <a:rPr lang="en-US" dirty="0" err="1"/>
              <a:t>Zatoa</a:t>
            </a:r>
            <a:r>
              <a:rPr lang="en-US" dirty="0"/>
              <a:t> </a:t>
            </a:r>
            <a:r>
              <a:rPr lang="en-US" dirty="0" err="1"/>
              <a:t>varijabli</a:t>
            </a:r>
            <a:r>
              <a:rPr lang="en-US" dirty="0"/>
              <a:t> se </a:t>
            </a:r>
            <a:r>
              <a:rPr lang="en-US" dirty="0" err="1"/>
              <a:t>koloni</a:t>
            </a:r>
            <a:r>
              <a:rPr lang="en-US" dirty="0"/>
              <a:t>, domain </a:t>
            </a:r>
            <a:r>
              <a:rPr lang="en-US" dirty="0" err="1"/>
              <a:t>odnosno</a:t>
            </a:r>
            <a:r>
              <a:rPr lang="en-US" dirty="0"/>
              <a:t> oblast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mozni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: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kolona</a:t>
            </a:r>
            <a:endParaRPr lang="en-US" dirty="0"/>
          </a:p>
          <a:p>
            <a:r>
              <a:rPr lang="en-US" dirty="0"/>
              <a:t>(1,2) ne e </a:t>
            </a:r>
            <a:r>
              <a:rPr lang="en-US" dirty="0" err="1"/>
              <a:t>dozvoliva</a:t>
            </a:r>
            <a:r>
              <a:rPr lang="en-US" dirty="0"/>
              <a:t> </a:t>
            </a:r>
            <a:r>
              <a:rPr lang="en-US" dirty="0" err="1"/>
              <a:t>kombinacija</a:t>
            </a:r>
            <a:r>
              <a:rPr lang="en-US" dirty="0"/>
              <a:t> </a:t>
            </a:r>
            <a:r>
              <a:rPr lang="en-US" dirty="0" err="1"/>
              <a:t>bidejki</a:t>
            </a:r>
            <a:r>
              <a:rPr lang="en-US" dirty="0"/>
              <a:t> </a:t>
            </a:r>
            <a:r>
              <a:rPr lang="en-US" dirty="0" err="1"/>
              <a:t>protivreci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uslovot</a:t>
            </a:r>
            <a:r>
              <a:rPr lang="en-US" dirty="0"/>
              <a:t> </a:t>
            </a:r>
            <a:r>
              <a:rPr lang="en-US" dirty="0" err="1"/>
              <a:t>odnsono</a:t>
            </a:r>
            <a:r>
              <a:rPr lang="en-US" dirty="0"/>
              <a:t> </a:t>
            </a:r>
            <a:r>
              <a:rPr lang="en-US" dirty="0" err="1"/>
              <a:t>kralicite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napagjaat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reprezentacija</a:t>
            </a:r>
            <a:r>
              <a:rPr lang="en-US" dirty="0"/>
              <a:t> an CSP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653EDC04-418C-254C-A1E6-C5DD6C12E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5A083510-C9A9-5C4B-A52D-31C48F297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J. A. H. Hunter's addition 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column AAA suggests A=0 or A=9.</a:t>
            </a:r>
          </a:p>
          <a:p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E+A+E = E + 10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But column EAEE indicates that A+E=10, hence the only acceptable value for "A" is 9, with E=1.  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Replacing all "A's" with 9 and all "E's" with 1, we get 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..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procedure 3: column TCK shows that T+C=K and no carry, hence "K" must be a high valued digit. So we enter the list obtained through procedure 1 from the high side, assigning "8" to the base variable "K".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Knowing that K+C=8, if K=8 then C=0. But this is an unacceptable value for "C", because the addend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"CAKE" would become "0981"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and cryptarithmetic conventions say that no number can start with zero. So, we must close this cycle and begin cycle #2.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Letter repetition in columns KKT and TCK allows us to set up the following algebraic system of equations: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583F9F10-7B0C-9F46-B0FB-638A81625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1ED348-C26F-4944-92E2-139DA56AEECE}" type="slidenum">
              <a:rPr lang="en-US" altLang="en-US" sz="1300" smtClean="0"/>
              <a:pPr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30418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61E1017-05F7-C04B-AAD0-90C591091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C6F2E7B6-C63B-2B4B-98FD-D6FE76B9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J. A. H. Hunter's addition 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Cycle #2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Conflicting values for variables are noted within square brackets.</a:t>
            </a:r>
          </a:p>
          <a:p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CYCLE #2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procedure 3: assigning "7" to the letter "K" we get C=1 because K+C=8. This is an unacceptable value for "C" considering that we have already fixed E=1. Again we have to close the current cycle and go to cycle #3, with the setup and table showing: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CYCLE #3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procedure 3: assigning "6" to the letter "K" we get C=2 because K+C=8. Testing these values for "K" and "C" in the column TCK, we get C3+T+2+=6 making T=3.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Now, testing T in column KKT, we would obtain C1+K+K=T+10 or 1+6+6=T+10, making T=3. This is an acceptable value for T, confirming the previous value T=3 we had already found.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So, we have got the final solution to the problem, stopping the routine 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"generate-and-test"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BD0CE4E0-C249-3C45-AB6A-CEBB49199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B9B964-E939-F44A-B203-2C52800E1CC3}" type="slidenum">
              <a:rPr lang="en-US" altLang="en-US" sz="1300" smtClean="0"/>
              <a:pPr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9755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363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37338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74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3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25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4.xml"/><Relationship Id="rId9" Type="http://schemas.openxmlformats.org/officeDocument/2006/relationships/image" Target="../media/image32.wmf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7.wmf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11.xml"/><Relationship Id="rId10" Type="http://schemas.openxmlformats.org/officeDocument/2006/relationships/image" Target="../media/image16.png"/><Relationship Id="rId4" Type="http://schemas.openxmlformats.org/officeDocument/2006/relationships/tags" Target="../tags/tag1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tags" Target="../tags/tag14.xml"/><Relationship Id="rId21" Type="http://schemas.openxmlformats.org/officeDocument/2006/relationships/image" Target="../media/image29.png"/><Relationship Id="rId7" Type="http://schemas.openxmlformats.org/officeDocument/2006/relationships/tags" Target="../tags/tag18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tags" Target="../tags/tag13.xml"/><Relationship Id="rId16" Type="http://schemas.openxmlformats.org/officeDocument/2006/relationships/image" Target="../media/image14.png"/><Relationship Id="rId20" Type="http://schemas.openxmlformats.org/officeDocument/2006/relationships/image" Target="../media/image28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6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8B8E18B7-6722-DA4E-A605-772597799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Crypto-arithmetic</a:t>
            </a:r>
            <a:endParaRPr lang="en-GB" altLang="en-US" sz="3600">
              <a:ea typeface="ＭＳ Ｐゴシック" panose="020B0600070205080204" pitchFamily="34" charset="-128"/>
            </a:endParaRP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AD4F1C1-6E0C-6947-963A-04D7CAE94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58964" y="1389064"/>
            <a:ext cx="8809037" cy="5468937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Crypto-arithmetic problems are a type of mathematical puzzles in which numbers are substituted with letters or other symbols</a:t>
            </a:r>
            <a:r>
              <a:rPr lang="bg-BG" altLang="en-US" sz="2800">
                <a:ea typeface="ＭＳ Ｐゴシック" panose="020B0600070205080204" pitchFamily="34" charset="-128"/>
              </a:rPr>
              <a:t>.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	        S E  N D</a:t>
            </a:r>
            <a:endParaRPr lang="da-DK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pt-BR" altLang="en-US">
                <a:ea typeface="ＭＳ Ｐゴシック" panose="020B0600070205080204" pitchFamily="34" charset="-128"/>
              </a:rPr>
              <a:t>          +    M O R E</a:t>
            </a: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     ------------------</a:t>
            </a:r>
          </a:p>
          <a:p>
            <a:pPr>
              <a:buFont typeface="Wingdings" pitchFamily="2" charset="2"/>
              <a:buNone/>
            </a:pPr>
            <a:r>
              <a:rPr lang="pt-BR" altLang="en-US">
                <a:ea typeface="ＭＳ Ｐゴシック" panose="020B0600070205080204" pitchFamily="34" charset="-128"/>
              </a:rPr>
              <a:t>             M O N E Y</a:t>
            </a: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bg-BG" altLang="en-US">
              <a:ea typeface="ＭＳ Ｐゴシック" panose="020B060007020508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2E034-DDE8-2248-9F02-559433B948BF}"/>
              </a:ext>
            </a:extLst>
          </p:cNvPr>
          <p:cNvSpPr txBox="1"/>
          <p:nvPr/>
        </p:nvSpPr>
        <p:spPr>
          <a:xfrm>
            <a:off x="6151563" y="3319464"/>
            <a:ext cx="3776662" cy="235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da-DK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        	9  5  6  7</a:t>
            </a: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      +    </a:t>
            </a:r>
            <a:r>
              <a:rPr lang="en-US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1  0  8  5</a:t>
            </a: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en-US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      ------------------</a:t>
            </a: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         </a:t>
            </a:r>
            <a:r>
              <a:rPr lang="en-US" sz="3200" kern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1  0  6  5 2</a:t>
            </a:r>
            <a:endParaRPr lang="mk-MK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EC7C88A-605B-C84B-A518-C9C7B695A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9" y="405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mk-MK" altLang="en-US" sz="1800"/>
          </a:p>
        </p:txBody>
      </p:sp>
    </p:spTree>
    <p:extLst>
      <p:ext uri="{BB962C8B-B14F-4D97-AF65-F5344CB8AC3E}">
        <p14:creationId xmlns:p14="http://schemas.microsoft.com/office/powerpoint/2010/main" val="6219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F7450FB7-629F-CB49-845B-A7E148242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Solving directions</a:t>
            </a:r>
            <a:endParaRPr lang="en-GB" altLang="en-US" sz="3600">
              <a:ea typeface="ＭＳ Ｐゴシック" panose="020B0600070205080204" pitchFamily="34" charset="-128"/>
            </a:endParaRP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480A2F59-047E-8E47-891D-5CCCA3DE8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44700" y="1771650"/>
            <a:ext cx="8229600" cy="46815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Rules</a:t>
            </a:r>
            <a:r>
              <a:rPr lang="bg-BG" altLang="en-US" sz="2800">
                <a:ea typeface="ＭＳ Ｐゴシック" panose="020B0600070205080204" pitchFamily="34" charset="-128"/>
              </a:rPr>
              <a:t>:</a:t>
            </a:r>
          </a:p>
          <a:p>
            <a:pPr marL="0" indent="0"/>
            <a:r>
              <a:rPr lang="en-US" altLang="en-US" sz="2400">
                <a:ea typeface="ＭＳ Ｐゴシック" panose="020B0600070205080204" pitchFamily="34" charset="-128"/>
              </a:rPr>
              <a:t> Every letter or symbol can substitute only one digit</a:t>
            </a:r>
            <a:r>
              <a:rPr lang="bg-BG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/>
            <a:r>
              <a:rPr lang="en-US" altLang="en-US" sz="2400">
                <a:ea typeface="ＭＳ Ｐゴシック" panose="020B0600070205080204" pitchFamily="34" charset="-128"/>
              </a:rPr>
              <a:t> When all letters are substituted with their corresponding digit, the resulting arithmetic operation should be correct</a:t>
            </a:r>
            <a:r>
              <a:rPr lang="bg-BG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/>
            <a:r>
              <a:rPr lang="en-US" altLang="en-US" sz="2400">
                <a:ea typeface="ＭＳ Ｐゴシック" panose="020B0600070205080204" pitchFamily="34" charset="-128"/>
              </a:rPr>
              <a:t> The number base is usually 10</a:t>
            </a:r>
            <a:r>
              <a:rPr lang="bg-BG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/>
            <a:r>
              <a:rPr lang="en-US" altLang="en-US" sz="2400">
                <a:ea typeface="ＭＳ Ｐゴシック" panose="020B0600070205080204" pitchFamily="34" charset="-128"/>
              </a:rPr>
              <a:t> Numbers cannot have a leading 0</a:t>
            </a:r>
            <a:r>
              <a:rPr lang="bg-BG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/>
            <a:r>
              <a:rPr lang="en-US" altLang="en-US" sz="2400">
                <a:ea typeface="ＭＳ Ｐゴシック" panose="020B0600070205080204" pitchFamily="34" charset="-128"/>
              </a:rPr>
              <a:t> There can be ONLY ONE solution to the problem</a:t>
            </a:r>
            <a:r>
              <a:rPr lang="bg-BG" altLang="en-US" sz="2400">
                <a:ea typeface="ＭＳ Ｐゴシック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76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D77E18BC-822A-D74A-8102-9F5C5BBDF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Finding</a:t>
            </a:r>
            <a:r>
              <a:rPr lang="bg-BG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0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mk-MK" altLang="en-US">
              <a:ea typeface="ＭＳ Ｐゴシック" panose="020B0600070205080204" pitchFamily="34" charset="-128"/>
            </a:endParaRP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CBC69E2-00BD-DF41-B643-B5D105E5B4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We start with</a:t>
            </a:r>
            <a:r>
              <a:rPr lang="bg-BG" altLang="en-US" sz="2400">
                <a:ea typeface="ＭＳ Ｐゴシック" panose="020B0600070205080204" pitchFamily="34" charset="-128"/>
              </a:rPr>
              <a:t> 0, 1 </a:t>
            </a:r>
            <a:r>
              <a:rPr lang="en-US" altLang="en-US" sz="2400">
                <a:ea typeface="ＭＳ Ｐゴシック" panose="020B0600070205080204" pitchFamily="34" charset="-128"/>
              </a:rPr>
              <a:t>and</a:t>
            </a:r>
            <a:r>
              <a:rPr lang="bg-BG" altLang="en-US" sz="2400">
                <a:ea typeface="ＭＳ Ｐゴシック" panose="020B0600070205080204" pitchFamily="34" charset="-128"/>
              </a:rPr>
              <a:t> 9.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One strategy for finding </a:t>
            </a:r>
            <a:r>
              <a:rPr lang="bg-BG" altLang="en-US" sz="2400">
                <a:ea typeface="ＭＳ Ｐゴシック" panose="020B0600070205080204" pitchFamily="34" charset="-128"/>
              </a:rPr>
              <a:t>0 </a:t>
            </a:r>
            <a:r>
              <a:rPr lang="en-US" altLang="en-US" sz="2400">
                <a:ea typeface="ＭＳ Ｐゴシック" panose="020B0600070205080204" pitchFamily="34" charset="-128"/>
              </a:rPr>
              <a:t>or</a:t>
            </a:r>
            <a:r>
              <a:rPr lang="bg-BG" altLang="en-US" sz="2400">
                <a:ea typeface="ＭＳ Ｐゴシック" panose="020B0600070205080204" pitchFamily="34" charset="-128"/>
              </a:rPr>
              <a:t> 9 </a:t>
            </a:r>
            <a:r>
              <a:rPr lang="en-US" altLang="en-US" sz="2400">
                <a:ea typeface="ＭＳ Ｐゴシック" panose="020B0600070205080204" pitchFamily="34" charset="-128"/>
              </a:rPr>
              <a:t>is to find columns with two or more same letters</a:t>
            </a:r>
            <a:r>
              <a:rPr lang="bg-BG" altLang="en-US" sz="240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endParaRPr lang="bg-BG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Columns like</a:t>
            </a:r>
            <a:r>
              <a:rPr lang="bg-BG" altLang="en-US" sz="2400">
                <a:ea typeface="ＭＳ Ｐゴシック" panose="020B0600070205080204" pitchFamily="34" charset="-128"/>
              </a:rPr>
              <a:t> А + А = А и </a:t>
            </a:r>
            <a:r>
              <a:rPr lang="en-US" altLang="en-US" sz="2400">
                <a:ea typeface="ＭＳ Ｐゴシック" panose="020B0600070205080204" pitchFamily="34" charset="-128"/>
              </a:rPr>
              <a:t>B</a:t>
            </a:r>
            <a:r>
              <a:rPr lang="bg-BG" altLang="en-US" sz="2400">
                <a:ea typeface="ＭＳ Ｐゴシック" panose="020B0600070205080204" pitchFamily="34" charset="-128"/>
              </a:rPr>
              <a:t> + А = </a:t>
            </a:r>
            <a:r>
              <a:rPr lang="en-US" altLang="en-US" sz="2400">
                <a:ea typeface="ＭＳ Ｐゴシック" panose="020B0600070205080204" pitchFamily="34" charset="-128"/>
              </a:rPr>
              <a:t>B</a:t>
            </a:r>
            <a:r>
              <a:rPr lang="bg-BG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might suggest that</a:t>
            </a:r>
            <a:r>
              <a:rPr lang="bg-BG" altLang="en-US" sz="2400">
                <a:ea typeface="ＭＳ Ｐゴシック" panose="020B0600070205080204" pitchFamily="34" charset="-128"/>
              </a:rPr>
              <a:t> А=0.</a:t>
            </a:r>
            <a:r>
              <a:rPr lang="en-US" altLang="en-US" sz="2400">
                <a:ea typeface="ＭＳ Ｐゴシック" panose="020B0600070205080204" pitchFamily="34" charset="-128"/>
              </a:rPr>
              <a:t> The column position is important.</a:t>
            </a:r>
          </a:p>
          <a:p>
            <a:pPr>
              <a:lnSpc>
                <a:spcPct val="8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     * * * A            * * * B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  + * * * A         + * * * 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     -------             -------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     * * * A            * * * B</a:t>
            </a:r>
            <a:endParaRPr lang="bg-BG" altLang="en-US" sz="24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32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C9841342-18C4-8A4D-B1A1-3D8CDF2A5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Finding</a:t>
            </a:r>
            <a:r>
              <a:rPr lang="bg-BG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“0”/”9”</a:t>
            </a:r>
            <a:endParaRPr lang="mk-MK" altLang="en-US">
              <a:ea typeface="ＭＳ Ｐゴシック" panose="020B0600070205080204" pitchFamily="34" charset="-128"/>
            </a:endParaRP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0B74740B-3E2E-FA41-B5F8-5EE33B3DC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100">
                <a:ea typeface="ＭＳ Ｐゴシック" panose="020B0600070205080204" pitchFamily="34" charset="-128"/>
              </a:rPr>
              <a:t>However</a:t>
            </a:r>
            <a:r>
              <a:rPr lang="bg-BG" altLang="en-US" sz="3100">
                <a:ea typeface="ＭＳ Ｐゴシック" panose="020B0600070205080204" pitchFamily="34" charset="-128"/>
              </a:rPr>
              <a:t>, </a:t>
            </a:r>
            <a:r>
              <a:rPr lang="en-US" altLang="en-US" sz="3100">
                <a:ea typeface="ＭＳ Ｐゴシック" panose="020B0600070205080204" pitchFamily="34" charset="-128"/>
              </a:rPr>
              <a:t>if these columns are not positioned as in the previous example, it might be that </a:t>
            </a:r>
            <a:r>
              <a:rPr lang="bg-BG" altLang="en-US" sz="3100">
                <a:ea typeface="ＭＳ Ｐゴシック" panose="020B0600070205080204" pitchFamily="34" charset="-128"/>
              </a:rPr>
              <a:t>А=0, </a:t>
            </a:r>
            <a:r>
              <a:rPr lang="en-US" altLang="en-US" sz="3100">
                <a:ea typeface="ＭＳ Ｐゴシック" panose="020B0600070205080204" pitchFamily="34" charset="-128"/>
              </a:rPr>
              <a:t>but also</a:t>
            </a:r>
            <a:r>
              <a:rPr lang="bg-BG" altLang="en-US" sz="3100">
                <a:ea typeface="ＭＳ Ｐゴシック" panose="020B0600070205080204" pitchFamily="34" charset="-128"/>
              </a:rPr>
              <a:t> А=9.</a:t>
            </a:r>
          </a:p>
          <a:p>
            <a:pPr>
              <a:lnSpc>
                <a:spcPct val="80000"/>
              </a:lnSpc>
            </a:pPr>
            <a:r>
              <a:rPr lang="en-US" altLang="en-US" sz="3100">
                <a:ea typeface="ＭＳ Ｐゴシック" panose="020B0600070205080204" pitchFamily="34" charset="-128"/>
              </a:rPr>
              <a:t>It depends on whether a 1 was carried over from previous column</a:t>
            </a:r>
            <a:endParaRPr lang="bg-BG" altLang="en-US" sz="3100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bg-BG" altLang="en-US" sz="2700">
                <a:ea typeface="ＭＳ Ｐゴシック" panose="020B0600070205080204" pitchFamily="34" charset="-128"/>
              </a:rPr>
              <a:t>9</a:t>
            </a:r>
            <a:r>
              <a:rPr lang="en-US" altLang="en-US" sz="2700">
                <a:ea typeface="ＭＳ Ｐゴシック" panose="020B0600070205080204" pitchFamily="34" charset="-128"/>
              </a:rPr>
              <a:t>+1=10 which in the current column is interpreted as 0</a:t>
            </a:r>
            <a:r>
              <a:rPr lang="bg-BG" altLang="en-US" sz="230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7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700">
                <a:ea typeface="ＭＳ Ｐゴシック" panose="020B0600070205080204" pitchFamily="34" charset="-128"/>
              </a:rPr>
              <a:t>     * A * *           * B * *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700">
                <a:ea typeface="ＭＳ Ｐゴシック" panose="020B0600070205080204" pitchFamily="34" charset="-128"/>
              </a:rPr>
              <a:t>  + * A * *        + * A * *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700">
                <a:ea typeface="ＭＳ Ｐゴシック" panose="020B0600070205080204" pitchFamily="34" charset="-128"/>
              </a:rPr>
              <a:t>    </a:t>
            </a:r>
            <a:r>
              <a:rPr lang="mk-MK" altLang="en-US" sz="2700"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ea typeface="ＭＳ Ｐゴシック" panose="020B0600070205080204" pitchFamily="34" charset="-128"/>
              </a:rPr>
              <a:t>-------          </a:t>
            </a:r>
            <a:r>
              <a:rPr lang="mk-MK" altLang="en-US" sz="2700">
                <a:ea typeface="ＭＳ Ｐゴシック" panose="020B0600070205080204" pitchFamily="34" charset="-128"/>
              </a:rPr>
              <a:t>   </a:t>
            </a:r>
            <a:r>
              <a:rPr lang="en-US" altLang="en-US" sz="2700">
                <a:ea typeface="ＭＳ Ｐゴシック" panose="020B0600070205080204" pitchFamily="34" charset="-128"/>
              </a:rPr>
              <a:t>-------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700">
                <a:ea typeface="ＭＳ Ｐゴシック" panose="020B0600070205080204" pitchFamily="34" charset="-128"/>
              </a:rPr>
              <a:t>    </a:t>
            </a:r>
            <a:r>
              <a:rPr lang="mk-MK" altLang="en-US" sz="2700">
                <a:ea typeface="ＭＳ Ｐゴシック" panose="020B0600070205080204" pitchFamily="34" charset="-128"/>
              </a:rPr>
              <a:t>  </a:t>
            </a:r>
            <a:r>
              <a:rPr lang="en-US" altLang="en-US" sz="2700">
                <a:ea typeface="ＭＳ Ｐゴシック" panose="020B0600070205080204" pitchFamily="34" charset="-128"/>
              </a:rPr>
              <a:t>* A * *          * B * *</a:t>
            </a:r>
            <a:endParaRPr lang="bg-BG" altLang="en-US" sz="2700" b="1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63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54609196-1BF5-394F-A4A3-50A54F429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Finding</a:t>
            </a:r>
            <a:r>
              <a:rPr lang="bg-BG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bg-BG" altLang="ja-JP"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bg-BG" altLang="en-US">
              <a:ea typeface="ＭＳ Ｐゴシック" panose="020B0600070205080204" pitchFamily="34" charset="-128"/>
            </a:endParaRP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CF4F8420-2549-F44B-9C09-4FBCF8C14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The leftmost digit in the resulting number, if the result has more digits than the numbers being added</a:t>
            </a:r>
            <a:endParaRPr lang="bg-BG" altLang="en-US" sz="3000" dirty="0">
              <a:ea typeface="ＭＳ Ｐゴシック" panose="020B0600070205080204" pitchFamily="34" charset="-128"/>
            </a:endParaRPr>
          </a:p>
          <a:p>
            <a:r>
              <a:rPr lang="en-US" altLang="en-US" sz="3000" dirty="0">
                <a:ea typeface="ＭＳ Ｐゴシック" panose="020B0600070205080204" pitchFamily="34" charset="-128"/>
              </a:rPr>
              <a:t>In the first puzzle </a:t>
            </a:r>
            <a:r>
              <a:rPr lang="bg-BG" altLang="en-US" sz="3000" dirty="0" err="1">
                <a:ea typeface="ＭＳ Ｐゴシック" panose="020B0600070205080204" pitchFamily="34" charset="-128"/>
              </a:rPr>
              <a:t>М</a:t>
            </a:r>
            <a:r>
              <a:rPr lang="bg-BG" altLang="en-US" sz="3000" dirty="0">
                <a:ea typeface="ＭＳ Ｐゴシック" panose="020B0600070205080204" pitchFamily="34" charset="-128"/>
              </a:rPr>
              <a:t> </a:t>
            </a:r>
            <a:r>
              <a:rPr lang="en-US" altLang="en-US" sz="3000" dirty="0">
                <a:ea typeface="ＭＳ Ｐゴシック" panose="020B0600070205080204" pitchFamily="34" charset="-128"/>
              </a:rPr>
              <a:t>can only be</a:t>
            </a:r>
            <a:r>
              <a:rPr lang="bg-BG" altLang="en-US" sz="3000" dirty="0">
                <a:ea typeface="ＭＳ Ｐゴシック" panose="020B0600070205080204" pitchFamily="34" charset="-128"/>
              </a:rPr>
              <a:t> 1, </a:t>
            </a:r>
            <a:r>
              <a:rPr lang="en-US" altLang="en-US" sz="3000" dirty="0">
                <a:ea typeface="ＭＳ Ｐゴシック" panose="020B0600070205080204" pitchFamily="34" charset="-128"/>
              </a:rPr>
              <a:t>since that is the only number possible to carry over from previous column</a:t>
            </a:r>
            <a:r>
              <a:rPr lang="bg-BG" altLang="en-US" sz="3000" dirty="0">
                <a:ea typeface="ＭＳ Ｐゴシック" panose="020B0600070205080204" pitchFamily="34" charset="-128"/>
              </a:rPr>
              <a:t>.</a:t>
            </a:r>
            <a:endParaRPr lang="en-US" altLang="en-US" sz="3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3000" dirty="0">
                <a:ea typeface="ＭＳ Ｐゴシック" panose="020B0600070205080204" pitchFamily="34" charset="-128"/>
              </a:rPr>
              <a:t>    			   S E N D</a:t>
            </a:r>
          </a:p>
          <a:p>
            <a:pPr>
              <a:buFont typeface="Wingdings" pitchFamily="2" charset="2"/>
              <a:buNone/>
            </a:pPr>
            <a:r>
              <a:rPr lang="pt-BR" altLang="en-US" sz="3000" dirty="0">
                <a:ea typeface="ＭＳ Ｐゴシック" panose="020B0600070205080204" pitchFamily="34" charset="-128"/>
              </a:rPr>
              <a:t>         		+          M O </a:t>
            </a:r>
            <a:r>
              <a:rPr lang="pt-BR" altLang="en-US" sz="3000" dirty="0" err="1">
                <a:ea typeface="ＭＳ Ｐゴシック" panose="020B0600070205080204" pitchFamily="34" charset="-128"/>
              </a:rPr>
              <a:t>R</a:t>
            </a:r>
            <a:r>
              <a:rPr lang="pt-BR" altLang="en-US" sz="3000" dirty="0">
                <a:ea typeface="ＭＳ Ｐゴシック" panose="020B0600070205080204" pitchFamily="34" charset="-128"/>
              </a:rPr>
              <a:t> E</a:t>
            </a:r>
          </a:p>
          <a:p>
            <a:pPr>
              <a:buFont typeface="Wingdings" pitchFamily="2" charset="2"/>
              <a:buNone/>
            </a:pPr>
            <a:r>
              <a:rPr lang="en-US" altLang="en-US" sz="3000" dirty="0">
                <a:ea typeface="ＭＳ Ｐゴシック" panose="020B0600070205080204" pitchFamily="34" charset="-128"/>
              </a:rPr>
              <a:t>        		      ------------------</a:t>
            </a:r>
          </a:p>
          <a:p>
            <a:pPr>
              <a:buFont typeface="Wingdings" pitchFamily="2" charset="2"/>
              <a:buNone/>
            </a:pPr>
            <a:r>
              <a:rPr lang="pt-BR" altLang="en-US" sz="3000" dirty="0">
                <a:ea typeface="ＭＳ Ｐゴシック" panose="020B0600070205080204" pitchFamily="34" charset="-128"/>
              </a:rPr>
              <a:t>       		        M O N E </a:t>
            </a:r>
            <a:r>
              <a:rPr lang="pt-BR" altLang="en-US" sz="3000" dirty="0" err="1">
                <a:ea typeface="ＭＳ Ｐゴシック" panose="020B0600070205080204" pitchFamily="34" charset="-128"/>
              </a:rPr>
              <a:t>Y</a:t>
            </a:r>
            <a:endParaRPr lang="bg-BG" altLang="en-US" sz="3000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62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4001C0C9-41A5-9741-A8A5-FBA01019A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Generate and test</a:t>
            </a:r>
            <a:endParaRPr lang="bg-BG" altLang="en-US">
              <a:ea typeface="ＭＳ Ｐゴシック" panose="020B0600070205080204" pitchFamily="34" charset="-128"/>
            </a:endParaRP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5DB6E334-42A5-264B-BE68-E4C29A170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5151" y="1438275"/>
            <a:ext cx="8482013" cy="524668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ＭＳ Ｐゴシック" panose="020B0600070205080204" pitchFamily="34" charset="-128"/>
              </a:rPr>
              <a:t>1.</a:t>
            </a:r>
            <a:r>
              <a:rPr lang="bg-BG" altLang="en-US"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List all digits that have not yet been identified</a:t>
            </a:r>
            <a:r>
              <a:rPr lang="bg-BG" altLang="en-US" sz="28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ＭＳ Ｐゴシック" panose="020B0600070205080204" pitchFamily="34" charset="-128"/>
              </a:rPr>
              <a:t>2. </a:t>
            </a:r>
            <a:r>
              <a:rPr lang="en-US" altLang="en-US" sz="2800">
                <a:ea typeface="ＭＳ Ｐゴシック" panose="020B0600070205080204" pitchFamily="34" charset="-128"/>
              </a:rPr>
              <a:t>Select a letter to start the procedure</a:t>
            </a:r>
            <a:r>
              <a:rPr lang="bg-BG" altLang="en-US" sz="2800">
                <a:ea typeface="ＭＳ Ｐゴシック" panose="020B0600070205080204" pitchFamily="34" charset="-128"/>
              </a:rPr>
              <a:t> (</a:t>
            </a:r>
            <a:r>
              <a:rPr lang="en-US" altLang="en-US" sz="2800">
                <a:ea typeface="ＭＳ Ｐゴシック" panose="020B0600070205080204" pitchFamily="34" charset="-128"/>
              </a:rPr>
              <a:t>generate</a:t>
            </a:r>
            <a:r>
              <a:rPr lang="bg-BG" altLang="en-US" sz="2800">
                <a:ea typeface="ＭＳ Ｐゴシック" panose="020B0600070205080204" pitchFamily="34" charset="-128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ＭＳ Ｐゴシック" panose="020B0600070205080204" pitchFamily="34" charset="-128"/>
              </a:rPr>
              <a:t>3. </a:t>
            </a:r>
            <a:r>
              <a:rPr lang="en-US" altLang="en-US" sz="2800">
                <a:ea typeface="ＭＳ Ｐゴシック" panose="020B0600070205080204" pitchFamily="34" charset="-128"/>
              </a:rPr>
              <a:t>Follow a cycle of steps and testing</a:t>
            </a:r>
            <a:r>
              <a:rPr lang="bg-BG" altLang="en-US" sz="2800">
                <a:ea typeface="ＭＳ Ｐゴシック" panose="020B0600070205080204" pitchFamily="34" charset="-128"/>
              </a:rPr>
              <a:t>: 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From the list of unidentified digits chose one and assign it as a substitute to the selected letter</a:t>
            </a:r>
            <a:r>
              <a:rPr lang="bg-BG" altLang="en-US">
                <a:ea typeface="ＭＳ Ｐゴシック" panose="020B0600070205080204" pitchFamily="34" charset="-128"/>
              </a:rPr>
              <a:t> (</a:t>
            </a:r>
            <a:r>
              <a:rPr lang="en-US" altLang="en-US">
                <a:ea typeface="ＭＳ Ｐゴシック" panose="020B0600070205080204" pitchFamily="34" charset="-128"/>
              </a:rPr>
              <a:t>remove it from the list</a:t>
            </a:r>
            <a:r>
              <a:rPr lang="bg-BG" altLang="en-US">
                <a:ea typeface="ＭＳ Ｐゴシック" panose="020B0600070205080204" pitchFamily="34" charset="-128"/>
              </a:rPr>
              <a:t>); </a:t>
            </a:r>
            <a:r>
              <a:rPr lang="en-US" altLang="en-US">
                <a:ea typeface="ＭＳ Ｐゴシック" panose="020B0600070205080204" pitchFamily="34" charset="-128"/>
              </a:rPr>
              <a:t>continue with letter substitution</a:t>
            </a:r>
            <a:r>
              <a:rPr lang="bg-BG" altLang="en-US">
                <a:ea typeface="ＭＳ Ｐゴシック" panose="020B0600070205080204" pitchFamily="34" charset="-128"/>
              </a:rPr>
              <a:t>; 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If the assignment is not consistent</a:t>
            </a:r>
            <a:r>
              <a:rPr lang="bg-BG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ea typeface="ＭＳ Ｐゴシック" panose="020B0600070205080204" pitchFamily="34" charset="-128"/>
              </a:rPr>
              <a:t>go back to step 3, if the assignment is complete the solution has been found</a:t>
            </a:r>
            <a:r>
              <a:rPr lang="bg-BG" altLang="en-US">
                <a:ea typeface="ＭＳ Ｐゴシック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94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358A5AE7-0AF6-994E-92DD-E8B719FE0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4543929F-9FAD-3A49-9666-5971F433F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33550" y="1531939"/>
            <a:ext cx="2114550" cy="27082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   T </a:t>
            </a:r>
            <a:r>
              <a:rPr lang="en-US" altLang="en-US" sz="2800" b="1">
                <a:ea typeface="ＭＳ Ｐゴシック" panose="020B0600070205080204" pitchFamily="34" charset="-128"/>
              </a:rPr>
              <a:t>A</a:t>
            </a:r>
            <a:r>
              <a:rPr lang="en-US" altLang="en-US" sz="2800">
                <a:ea typeface="ＭＳ Ｐゴシック" panose="020B0600070205080204" pitchFamily="34" charset="-128"/>
              </a:rPr>
              <a:t> K E</a:t>
            </a:r>
          </a:p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             A</a:t>
            </a:r>
          </a:p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+ C </a:t>
            </a:r>
            <a:r>
              <a:rPr lang="en-US" altLang="en-US" sz="2800" b="1">
                <a:ea typeface="ＭＳ Ｐゴシック" panose="020B0600070205080204" pitchFamily="34" charset="-128"/>
              </a:rPr>
              <a:t>A</a:t>
            </a:r>
            <a:r>
              <a:rPr lang="en-US" altLang="en-US" sz="2800">
                <a:ea typeface="ＭＳ Ｐゴシック" panose="020B0600070205080204" pitchFamily="34" charset="-128"/>
              </a:rPr>
              <a:t> K E</a:t>
            </a:r>
          </a:p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    ----------</a:t>
            </a:r>
          </a:p>
          <a:p>
            <a:pPr marL="0" indent="0"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    K </a:t>
            </a:r>
            <a:r>
              <a:rPr lang="en-US" altLang="en-US" sz="2800" b="1">
                <a:ea typeface="ＭＳ Ｐゴシック" panose="020B0600070205080204" pitchFamily="34" charset="-128"/>
              </a:rPr>
              <a:t>A</a:t>
            </a:r>
            <a:r>
              <a:rPr lang="en-US" altLang="en-US" sz="2800">
                <a:ea typeface="ＭＳ Ｐゴシック" panose="020B0600070205080204" pitchFamily="34" charset="-128"/>
              </a:rPr>
              <a:t> T E</a:t>
            </a:r>
          </a:p>
          <a:p>
            <a:pPr marL="0" indent="0">
              <a:lnSpc>
                <a:spcPct val="80000"/>
              </a:lnSpc>
              <a:buNone/>
            </a:pPr>
            <a:endParaRPr lang="mk-MK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C8D1503-44AD-914F-B5E1-240DC6137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4" y="1516063"/>
            <a:ext cx="2116137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  T 9 K 1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        9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+  C 9 K 1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----------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K 9 T 1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5EC2ACDD-F33E-4A42-80AF-28FF184B0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1531939"/>
            <a:ext cx="443865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C1 + K + K = T + 10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C3 + T + C = K  no carry</a:t>
            </a:r>
          </a:p>
          <a:p>
            <a:pPr>
              <a:buFont typeface="Wingdings" pitchFamily="2" charset="2"/>
              <a:buNone/>
            </a:pPr>
            <a:endParaRPr lang="en-US" altLang="en-US" sz="2800"/>
          </a:p>
          <a:p>
            <a:pPr>
              <a:buFont typeface="Wingdings" pitchFamily="2" charset="2"/>
              <a:buNone/>
            </a:pPr>
            <a:r>
              <a:rPr lang="en-US" altLang="en-US" sz="2800"/>
              <a:t> =&gt; C1=1 &amp; C3=1 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sz="2800" b="1"/>
              <a:t>K+C =8</a:t>
            </a:r>
            <a:r>
              <a:rPr lang="en-US" altLang="en-US" sz="2800"/>
              <a:t>        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0AA39BBB-DDD6-E942-93C2-EB11E83F8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	 T 9 8 1   CYCLE  A   E   K   C   T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  	  	 9   ========================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+  0 9 8 1    #1    	 9   1    8   </a:t>
            </a:r>
            <a:r>
              <a:rPr lang="en-US" altLang="en-US" sz="2800">
                <a:solidFill>
                  <a:schemeClr val="accent1"/>
                </a:solidFill>
              </a:rPr>
              <a:t>[0]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	----------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	 8 9 T 1</a:t>
            </a:r>
          </a:p>
        </p:txBody>
      </p:sp>
      <p:cxnSp>
        <p:nvCxnSpPr>
          <p:cNvPr id="35846" name="Straight Arrow Connector 3">
            <a:extLst>
              <a:ext uri="{FF2B5EF4-FFF2-40B4-BE49-F238E27FC236}">
                <a16:creationId xmlns:a16="http://schemas.microsoft.com/office/drawing/2014/main" id="{639A451B-8AAA-6840-ABEE-778F23347F1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48100" y="5795964"/>
            <a:ext cx="3505200" cy="604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Connector 6">
            <a:extLst>
              <a:ext uri="{FF2B5EF4-FFF2-40B4-BE49-F238E27FC236}">
                <a16:creationId xmlns:a16="http://schemas.microsoft.com/office/drawing/2014/main" id="{A92BA9FE-F8B0-F942-BC51-FD6DB6EBA3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37425" y="5845175"/>
            <a:ext cx="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8" name="TextBox 1">
            <a:extLst>
              <a:ext uri="{FF2B5EF4-FFF2-40B4-BE49-F238E27FC236}">
                <a16:creationId xmlns:a16="http://schemas.microsoft.com/office/drawing/2014/main" id="{0FB186E5-0F85-294C-B82B-CA94E66DD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51" y="6003925"/>
            <a:ext cx="262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No number starts with 0</a:t>
            </a:r>
            <a:endParaRPr lang="mk-MK" altLang="en-US" sz="1800"/>
          </a:p>
        </p:txBody>
      </p:sp>
    </p:spTree>
    <p:extLst>
      <p:ext uri="{BB962C8B-B14F-4D97-AF65-F5344CB8AC3E}">
        <p14:creationId xmlns:p14="http://schemas.microsoft.com/office/powerpoint/2010/main" val="169383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E02F107D-E6E9-2843-BDBD-D3060ADB2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2925" y="457200"/>
            <a:ext cx="8229600" cy="884238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19C20D72-09EC-7949-A5BA-4C1749300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	  3 9 6 1   CYCLE  A   E   K   C   T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   		  9   ========================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+   2 9 6 1    	#1    	  9   1   8   [0]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	----------   	 #2   	  9   1   7  </a:t>
            </a:r>
            <a:r>
              <a:rPr lang="en-US" altLang="en-US" sz="2800">
                <a:solidFill>
                  <a:schemeClr val="accent1"/>
                </a:solidFill>
              </a:rPr>
              <a:t> [1] 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	  6 9 3 1   	 #3   	  9   1   6    2    3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315B584-4F40-D14E-9F02-DDB1ED4E7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1452563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	  T 9 7 1   CYCLE  A   E   K   C   T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  		 9   ========================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       +  1 9 7 1    #1    	  9   1   8    [0]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	----------    #2    	  9   1   7    [1] </a:t>
            </a:r>
          </a:p>
          <a:p>
            <a:pPr>
              <a:buFont typeface="Wingdings" pitchFamily="2" charset="2"/>
              <a:buNone/>
            </a:pPr>
            <a:r>
              <a:rPr lang="en-US" altLang="en-US" sz="2800"/>
              <a:t>	 7 9 T 1					</a:t>
            </a:r>
            <a:r>
              <a:rPr lang="en-US" altLang="en-US" sz="1600"/>
              <a:t>already taken E=1</a:t>
            </a:r>
            <a:endParaRPr lang="en-US" altLang="en-US" sz="2800"/>
          </a:p>
        </p:txBody>
      </p:sp>
      <p:cxnSp>
        <p:nvCxnSpPr>
          <p:cNvPr id="37892" name="Straight Arrow Connector 2">
            <a:extLst>
              <a:ext uri="{FF2B5EF4-FFF2-40B4-BE49-F238E27FC236}">
                <a16:creationId xmlns:a16="http://schemas.microsoft.com/office/drawing/2014/main" id="{9DADE001-4685-3347-9C41-700DAC607DA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340475" y="1943101"/>
            <a:ext cx="882650" cy="1192213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3" name="Rectangle 3">
            <a:extLst>
              <a:ext uri="{FF2B5EF4-FFF2-40B4-BE49-F238E27FC236}">
                <a16:creationId xmlns:a16="http://schemas.microsoft.com/office/drawing/2014/main" id="{8BF84C7C-4654-0E44-A083-FA53B697F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963" y="417513"/>
            <a:ext cx="2151062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800"/>
              <a:t>   </a:t>
            </a:r>
            <a:r>
              <a:rPr lang="en-US" altLang="en-US" sz="2000"/>
              <a:t>T 9 K 1</a:t>
            </a:r>
          </a:p>
          <a:p>
            <a:pPr>
              <a:buFont typeface="Wingdings" pitchFamily="2" charset="2"/>
              <a:buNone/>
            </a:pPr>
            <a:r>
              <a:rPr lang="en-US" altLang="en-US" sz="2000"/>
              <a:t>              9</a:t>
            </a:r>
          </a:p>
          <a:p>
            <a:pPr>
              <a:buFont typeface="Wingdings" pitchFamily="2" charset="2"/>
              <a:buNone/>
            </a:pPr>
            <a:r>
              <a:rPr lang="en-US" altLang="en-US" sz="2000"/>
              <a:t>+  C 9 K 1</a:t>
            </a:r>
          </a:p>
          <a:p>
            <a:pPr>
              <a:buFont typeface="Wingdings" pitchFamily="2" charset="2"/>
              <a:buNone/>
            </a:pPr>
            <a:r>
              <a:rPr lang="en-US" altLang="en-US" sz="2000"/>
              <a:t>    ----------</a:t>
            </a:r>
          </a:p>
          <a:p>
            <a:pPr>
              <a:buFont typeface="Wingdings" pitchFamily="2" charset="2"/>
              <a:buNone/>
            </a:pPr>
            <a:r>
              <a:rPr lang="en-US" altLang="en-US" sz="2000"/>
              <a:t>     K 9 T 1</a:t>
            </a:r>
          </a:p>
          <a:p>
            <a:pPr>
              <a:buFont typeface="Wingdings" pitchFamily="2" charset="2"/>
              <a:buNone/>
            </a:pPr>
            <a:endParaRPr lang="en-US" altLang="en-US" sz="2000"/>
          </a:p>
          <a:p>
            <a:pPr>
              <a:buFont typeface="Wingdings" pitchFamily="2" charset="2"/>
              <a:buNone/>
            </a:pPr>
            <a:r>
              <a:rPr lang="en-US" altLang="en-US" sz="2000" b="1"/>
              <a:t>K+C =8</a:t>
            </a:r>
            <a:r>
              <a:rPr lang="en-US" altLang="en-US" sz="2000"/>
              <a:t>        </a:t>
            </a:r>
          </a:p>
          <a:p>
            <a:pPr>
              <a:buFont typeface="Wingdings" pitchFamily="2" charset="2"/>
              <a:buNone/>
            </a:pPr>
            <a:endParaRPr lang="en-US" altLang="en-US" sz="2000"/>
          </a:p>
        </p:txBody>
      </p:sp>
      <p:cxnSp>
        <p:nvCxnSpPr>
          <p:cNvPr id="37894" name="Straight Arrow Connector 2">
            <a:extLst>
              <a:ext uri="{FF2B5EF4-FFF2-40B4-BE49-F238E27FC236}">
                <a16:creationId xmlns:a16="http://schemas.microsoft.com/office/drawing/2014/main" id="{E6FA6ADF-5B4A-FF4F-9C0D-58545A2C3F4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781926" y="3398839"/>
            <a:ext cx="333375" cy="414337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5" name="Straight Arrow Connector 2">
            <a:extLst>
              <a:ext uri="{FF2B5EF4-FFF2-40B4-BE49-F238E27FC236}">
                <a16:creationId xmlns:a16="http://schemas.microsoft.com/office/drawing/2014/main" id="{0DD5C539-0205-A245-AC2D-7BF67162A7B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88263" y="2949576"/>
            <a:ext cx="1536700" cy="32067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6398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marL="457165" lvl="1" indent="0" eaLnBrk="1" hangingPunct="1">
              <a:lnSpc>
                <a:spcPct val="80000"/>
              </a:lnSpc>
              <a:buNone/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CSP Efficiency: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Introducing heuristics</a:t>
            </a:r>
          </a:p>
          <a:p>
            <a:pPr>
              <a:lnSpc>
                <a:spcPct val="90000"/>
              </a:lnSpc>
            </a:pPr>
            <a:endParaRPr lang="uk-UA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General-purpose methods can give large gains in speed</a:t>
            </a:r>
          </a:p>
          <a:p>
            <a:pPr>
              <a:lnSpc>
                <a:spcPct val="90000"/>
              </a:lnSpc>
            </a:pPr>
            <a:endParaRPr lang="uk-UA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Which variable should be assigned next?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 what order should its values be tried?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Can we detect inevitable failure early?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Can we take advantage of problem structure?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500" y="5029582"/>
            <a:ext cx="3809500" cy="1828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1: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 – fail fast!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38D516B2-BDB0-A749-B699-00EBE5520E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033588" y="4441826"/>
            <a:ext cx="7848600" cy="2416175"/>
          </a:xfrm>
        </p:spPr>
        <p:txBody>
          <a:bodyPr/>
          <a:lstStyle/>
          <a:p>
            <a:r>
              <a:rPr lang="en-US" altLang="en-US" sz="2800" i="1" dirty="0">
                <a:ea typeface="ＭＳ Ｐゴシック" panose="020B0600070205080204" pitchFamily="34" charset="-128"/>
              </a:rPr>
              <a:t>Heuristic Rule</a:t>
            </a:r>
            <a:r>
              <a:rPr lang="en-US" altLang="en-US" sz="2800" dirty="0">
                <a:ea typeface="ＭＳ Ｐゴシック" panose="020B0600070205080204" pitchFamily="34" charset="-128"/>
              </a:rPr>
              <a:t>: select variable that is </a:t>
            </a:r>
            <a:r>
              <a:rPr lang="en-US" altLang="en-US" sz="2800" b="1" dirty="0">
                <a:ea typeface="ＭＳ Ｐゴシック" panose="020B0600070205080204" pitchFamily="34" charset="-128"/>
              </a:rPr>
              <a:t>involved in the largest number of constraints </a:t>
            </a:r>
            <a:r>
              <a:rPr lang="en-US" altLang="en-US" sz="2800" dirty="0">
                <a:ea typeface="ＭＳ Ｐゴシック" panose="020B0600070205080204" pitchFamily="34" charset="-128"/>
              </a:rPr>
              <a:t>on other unassigned variables.</a:t>
            </a:r>
          </a:p>
          <a:p>
            <a:r>
              <a:rPr lang="en-US" altLang="en-US" sz="2800" b="1" dirty="0">
                <a:ea typeface="ＭＳ Ｐゴシック" panose="020B0600070205080204" pitchFamily="34" charset="-128"/>
              </a:rPr>
              <a:t>Degree heuristic </a:t>
            </a:r>
            <a:r>
              <a:rPr lang="en-US" altLang="en-US" sz="2800" dirty="0">
                <a:ea typeface="ＭＳ Ｐゴシック" panose="020B0600070205080204" pitchFamily="34" charset="-128"/>
              </a:rPr>
              <a:t>can be useful as a tie breaker</a:t>
            </a:r>
            <a:endParaRPr lang="bg-BG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64B9D3E2-3FB7-844A-9845-F0CD04127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6840" y="1981200"/>
            <a:ext cx="7848600" cy="2012950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679A881-8CCD-6A41-841D-AEDDFB7F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57200" y="-55562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67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6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Heuristic 2: Degree heuristic</a:t>
            </a:r>
          </a:p>
        </p:txBody>
      </p:sp>
    </p:spTree>
    <p:extLst>
      <p:ext uri="{BB962C8B-B14F-4D97-AF65-F5344CB8AC3E}">
        <p14:creationId xmlns:p14="http://schemas.microsoft.com/office/powerpoint/2010/main" val="328563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3: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505200"/>
            <a:ext cx="11658600" cy="289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Why least rather than most? </a:t>
            </a:r>
            <a:r>
              <a:rPr lang="en-US" altLang="en-US" sz="2000" dirty="0">
                <a:ea typeface="ＭＳ Ｐゴシック" charset="-128"/>
              </a:rPr>
              <a:t>leaves the maximum flexibility for subsequent variable assignments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 1000 queens feasible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C1DCDC9-ABB2-B84C-AADC-DEC529B6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17600"/>
            <a:ext cx="78486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8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6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35106</TotalTime>
  <Words>2730</Words>
  <Application>Microsoft Macintosh PowerPoint</Application>
  <PresentationFormat>Widescreen</PresentationFormat>
  <Paragraphs>387</Paragraphs>
  <Slides>41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Symbol</vt:lpstr>
      <vt:lpstr>Times New Roman</vt:lpstr>
      <vt:lpstr>Wingdings</vt:lpstr>
      <vt:lpstr>dan-berkeley-nlp-v1</vt:lpstr>
      <vt:lpstr>Artificial Intelligence </vt:lpstr>
      <vt:lpstr>What is Search For?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Crypto-arithmetic</vt:lpstr>
      <vt:lpstr>Solving directions</vt:lpstr>
      <vt:lpstr>Finding “0”</vt:lpstr>
      <vt:lpstr>Finding “0”/”9”</vt:lpstr>
      <vt:lpstr>Finding “1”</vt:lpstr>
      <vt:lpstr>Generate and test</vt:lpstr>
      <vt:lpstr>Example</vt:lpstr>
      <vt:lpstr>Example</vt:lpstr>
      <vt:lpstr>Example: Sudoku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Video of Demo Coloring – Backtracking with Forward Checking – Complex Graph</vt:lpstr>
      <vt:lpstr>Improving CSP Efficiency: Ordering</vt:lpstr>
      <vt:lpstr>Heuristic 1: Minimum Remaining Values</vt:lpstr>
      <vt:lpstr>PowerPoint Presentation</vt:lpstr>
      <vt:lpstr>Heuristic 3: Least Constraining Value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Microsoft Office User</cp:lastModifiedBy>
  <cp:revision>2165</cp:revision>
  <cp:lastPrinted>2014-01-30T19:57:00Z</cp:lastPrinted>
  <dcterms:created xsi:type="dcterms:W3CDTF">2004-08-27T04:16:05Z</dcterms:created>
  <dcterms:modified xsi:type="dcterms:W3CDTF">2020-03-10T11:07:43Z</dcterms:modified>
</cp:coreProperties>
</file>